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6" r:id="rId8"/>
    <p:sldId id="267" r:id="rId9"/>
    <p:sldId id="264" r:id="rId10"/>
    <p:sldId id="265" r:id="rId11"/>
    <p:sldId id="262" r:id="rId12"/>
    <p:sldId id="263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512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68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1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19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130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53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16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9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9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3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01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24E4F-7922-4CA2-A069-0E3E4879DA6A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60CEB36-9EDC-4EF3-A66B-391FA8D3068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176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F1AD-7BBC-45E0-9ACD-90B968BC2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err="1"/>
              <a:t>ScieNCE</a:t>
            </a:r>
            <a:r>
              <a:rPr lang="en-IN" dirty="0"/>
              <a:t> In Healthcare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C9F5A-A984-4D8C-A69E-848C350B1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 WEBINAR By Ankitha Giridhar</a:t>
            </a:r>
          </a:p>
        </p:txBody>
      </p:sp>
    </p:spTree>
    <p:extLst>
      <p:ext uri="{BB962C8B-B14F-4D97-AF65-F5344CB8AC3E}">
        <p14:creationId xmlns:p14="http://schemas.microsoft.com/office/powerpoint/2010/main" val="425314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C829-E2CD-407E-A6F9-0D601672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498" y="5240595"/>
            <a:ext cx="9291215" cy="104923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6D1C-337F-4E25-B108-18F59CFCE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392" y="1484392"/>
            <a:ext cx="9291215" cy="3450613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Training Data </a:t>
            </a:r>
            <a:r>
              <a:rPr lang="en-IN" dirty="0"/>
              <a:t>– Labelled data on which the model is defined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Test Data </a:t>
            </a:r>
            <a:r>
              <a:rPr lang="en-IN" dirty="0"/>
              <a:t>– Unseen data which the model assigns labels to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Training</a:t>
            </a:r>
            <a:r>
              <a:rPr lang="en-IN" dirty="0"/>
              <a:t> – The process of using the algorithm to fit the model onto the training data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Testing </a:t>
            </a:r>
            <a:r>
              <a:rPr lang="en-IN" dirty="0"/>
              <a:t>– Making predictions using the fitted model and evaluating these predictions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989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B7DF2-E232-4778-AACA-9A765540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</a:t>
            </a:r>
            <a:r>
              <a:rPr lang="en-IN" dirty="0" err="1"/>
              <a:t>ALgorithms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9DA41-E950-4354-A806-9FFBF8D68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Supervised ML </a:t>
            </a:r>
            <a:r>
              <a:rPr lang="en-IN" dirty="0"/>
              <a:t>– This uses readily available labelled data (historical data) to predict new data.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Unsupervised ML </a:t>
            </a:r>
            <a:r>
              <a:rPr lang="en-IN" dirty="0">
                <a:latin typeface="+mj-lt"/>
              </a:rPr>
              <a:t>– The data isn’t classified or labelled, and the algorithm uses hidden structures in the data to make predictions.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Reinforcement Learning </a:t>
            </a:r>
            <a:r>
              <a:rPr lang="en-IN" dirty="0">
                <a:latin typeface="+mj-lt"/>
              </a:rPr>
              <a:t>– This uses a reward feedback system to ‘reinforce’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2069130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5AAED-CBE7-4368-B32F-138508D6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14" y="2309812"/>
            <a:ext cx="4707926" cy="264820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FB59BF-42D3-4B05-A872-56A609C6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43" y="2309812"/>
            <a:ext cx="4552950" cy="264752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A0EAE-B30F-42FA-9D10-C80406535DCA}"/>
              </a:ext>
            </a:extLst>
          </p:cNvPr>
          <p:cNvSpPr txBox="1"/>
          <p:nvPr/>
        </p:nvSpPr>
        <p:spPr>
          <a:xfrm>
            <a:off x="1581666" y="1531337"/>
            <a:ext cx="499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Supervised and Unsupervised 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A309E-530A-4AA0-8C97-234115D99C19}"/>
              </a:ext>
            </a:extLst>
          </p:cNvPr>
          <p:cNvSpPr txBox="1"/>
          <p:nvPr/>
        </p:nvSpPr>
        <p:spPr>
          <a:xfrm>
            <a:off x="7627583" y="1531337"/>
            <a:ext cx="327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73823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094ED3-5CE2-4871-AC8C-6123AA7B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492" y="2379765"/>
            <a:ext cx="9291215" cy="1049235"/>
          </a:xfrm>
        </p:spPr>
        <p:txBody>
          <a:bodyPr>
            <a:normAutofit fontScale="90000"/>
          </a:bodyPr>
          <a:lstStyle/>
          <a:p>
            <a:r>
              <a:rPr lang="en-IN" dirty="0"/>
              <a:t>The Venue –</a:t>
            </a:r>
            <a:br>
              <a:rPr lang="en-IN" dirty="0"/>
            </a:br>
            <a:r>
              <a:rPr lang="en-IN" dirty="0"/>
              <a:t>A Healthcare Analytics Prediction Problem </a:t>
            </a:r>
          </a:p>
        </p:txBody>
      </p:sp>
    </p:spTree>
    <p:extLst>
      <p:ext uri="{BB962C8B-B14F-4D97-AF65-F5344CB8AC3E}">
        <p14:creationId xmlns:p14="http://schemas.microsoft.com/office/powerpoint/2010/main" val="246593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684710-5B1F-496F-8ED3-CC38EB13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2EBF5-F406-4DC2-8E60-8FC1AB73E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IN" dirty="0" err="1">
                <a:effectLst/>
                <a:latin typeface="Inter"/>
              </a:rPr>
              <a:t>MedCamp</a:t>
            </a:r>
            <a:r>
              <a:rPr lang="en-IN" dirty="0">
                <a:effectLst/>
                <a:latin typeface="Inter"/>
              </a:rPr>
              <a:t> organizes health camps in several cities with low work life balance. They reach out to working people and ask them to register for these health camps.</a:t>
            </a:r>
          </a:p>
          <a:p>
            <a:pPr marL="0" indent="0" algn="l">
              <a:buNone/>
            </a:pPr>
            <a:r>
              <a:rPr lang="en-IN" dirty="0">
                <a:effectLst/>
                <a:latin typeface="Inter"/>
              </a:rPr>
              <a:t>There are three types of health camps. In the first two, the patient is given a health score after a few check -ups. Getting a health score is considered a favourable outcome.</a:t>
            </a:r>
          </a:p>
          <a:p>
            <a:pPr marL="0" indent="0" algn="l">
              <a:buNone/>
            </a:pPr>
            <a:r>
              <a:rPr lang="en-IN" dirty="0">
                <a:effectLst/>
                <a:latin typeface="Inter"/>
              </a:rPr>
              <a:t>In the third type of health camps, stalls are set up in order to raise awareness. A favourable outcome here would be when a patient visits </a:t>
            </a:r>
            <a:r>
              <a:rPr lang="en-IN" dirty="0" err="1">
                <a:effectLst/>
                <a:latin typeface="Inter"/>
              </a:rPr>
              <a:t>atleast</a:t>
            </a:r>
            <a:r>
              <a:rPr lang="en-IN" dirty="0">
                <a:effectLst/>
                <a:latin typeface="Inter"/>
              </a:rPr>
              <a:t> one stall.</a:t>
            </a:r>
          </a:p>
          <a:p>
            <a:pPr marL="0" indent="0" algn="l">
              <a:buNone/>
            </a:pPr>
            <a:r>
              <a:rPr lang="en-IN" dirty="0">
                <a:effectLst/>
                <a:latin typeface="Inter"/>
              </a:rPr>
              <a:t>The goal is to predict whether or not the outcome will be </a:t>
            </a:r>
            <a:r>
              <a:rPr lang="en-IN" dirty="0" err="1">
                <a:effectLst/>
                <a:latin typeface="Inter"/>
              </a:rPr>
              <a:t>favorable</a:t>
            </a:r>
            <a:r>
              <a:rPr lang="en-IN" dirty="0">
                <a:effectLst/>
                <a:latin typeface="Inter"/>
              </a:rPr>
              <a:t>.</a:t>
            </a:r>
          </a:p>
          <a:p>
            <a:pPr marL="0" indent="0">
              <a:buNone/>
            </a:pPr>
            <a:br>
              <a:rPr lang="en-IN" b="0" i="0" dirty="0">
                <a:effectLst/>
                <a:latin typeface="Inter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40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06B7-7F40-4F8C-BA9C-0A84BFB9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 of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8131A-A2AC-45CA-BE1D-A5DC246B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IN" sz="2800" dirty="0"/>
              <a:t>The Lobby - Introducing the Basics 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IN" sz="2800" dirty="0"/>
              <a:t>The Backstage – Exploring the Data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IN" sz="2800" dirty="0"/>
              <a:t>The Show – A hands on Experience</a:t>
            </a:r>
          </a:p>
        </p:txBody>
      </p:sp>
    </p:spTree>
    <p:extLst>
      <p:ext uri="{BB962C8B-B14F-4D97-AF65-F5344CB8AC3E}">
        <p14:creationId xmlns:p14="http://schemas.microsoft.com/office/powerpoint/2010/main" val="832611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5CDCF-A895-4C66-808F-9AFA3426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2528388"/>
            <a:ext cx="9291215" cy="1049235"/>
          </a:xfrm>
        </p:spPr>
        <p:txBody>
          <a:bodyPr/>
          <a:lstStyle/>
          <a:p>
            <a:r>
              <a:rPr lang="en-IN" dirty="0"/>
              <a:t>The Lobby – </a:t>
            </a:r>
            <a:br>
              <a:rPr lang="en-IN" dirty="0"/>
            </a:br>
            <a:r>
              <a:rPr lang="en-IN" dirty="0"/>
              <a:t>An introduction to Data Science </a:t>
            </a:r>
          </a:p>
        </p:txBody>
      </p:sp>
    </p:spTree>
    <p:extLst>
      <p:ext uri="{BB962C8B-B14F-4D97-AF65-F5344CB8AC3E}">
        <p14:creationId xmlns:p14="http://schemas.microsoft.com/office/powerpoint/2010/main" val="418803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7F0B-0BB6-45F8-B859-D37CAC1E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342420"/>
            <a:ext cx="9291215" cy="1049235"/>
          </a:xfrm>
        </p:spPr>
        <p:txBody>
          <a:bodyPr/>
          <a:lstStyle/>
          <a:p>
            <a:r>
              <a:rPr lang="en-IN" dirty="0"/>
              <a:t>The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3B9D9-B347-4E1E-81FF-66756C966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391656"/>
            <a:ext cx="9291215" cy="4074690"/>
          </a:xfrm>
        </p:spPr>
        <p:txBody>
          <a:bodyPr>
            <a:normAutofit/>
          </a:bodyPr>
          <a:lstStyle/>
          <a:p>
            <a:r>
              <a:rPr lang="en-IN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Data science </a:t>
            </a:r>
            <a:r>
              <a:rPr lang="en-IN" sz="2400" i="0" dirty="0">
                <a:effectLst/>
              </a:rPr>
              <a:t>is an inter-disciplinary field that uses scientific methods, processes, algorithms and systems to extract knowledge and insights from many structural and unstructured data.</a:t>
            </a:r>
          </a:p>
          <a:p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Artificial intelligence </a:t>
            </a:r>
            <a:r>
              <a:rPr lang="en-IN" sz="2400" dirty="0"/>
              <a:t>refers to the simulation of human intelligence in machines that are programmed to think like humans and mimic their actions. </a:t>
            </a:r>
          </a:p>
        </p:txBody>
      </p:sp>
    </p:spTree>
    <p:extLst>
      <p:ext uri="{BB962C8B-B14F-4D97-AF65-F5344CB8AC3E}">
        <p14:creationId xmlns:p14="http://schemas.microsoft.com/office/powerpoint/2010/main" val="4239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1F5D-4BF0-43AD-B8DB-066CD971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1A42C-B176-411E-904B-ADD16049E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206" y="951430"/>
            <a:ext cx="9291215" cy="345061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Machine learning </a:t>
            </a:r>
            <a:r>
              <a:rPr lang="en-IN" sz="2400" dirty="0"/>
              <a:t>is an application of AI that provides systems the ability to automatically learn and improve from experience without being explicitly programmed.</a:t>
            </a:r>
            <a:endParaRPr lang="en-IN" sz="2800" dirty="0"/>
          </a:p>
          <a:p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Deep learning </a:t>
            </a:r>
            <a:r>
              <a:rPr lang="en-IN" sz="2400" dirty="0"/>
              <a:t>is an AI function that mimics the workings of the human brain in processing data for use in detecting objects, recognizing speech, translating languages, and making decisions.</a:t>
            </a:r>
          </a:p>
        </p:txBody>
      </p:sp>
    </p:spTree>
    <p:extLst>
      <p:ext uri="{BB962C8B-B14F-4D97-AF65-F5344CB8AC3E}">
        <p14:creationId xmlns:p14="http://schemas.microsoft.com/office/powerpoint/2010/main" val="250918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rtificial Intelligence vs. Machine Learning vs. Deep Learning: What's the  Difference? | Sumo Logic">
            <a:extLst>
              <a:ext uri="{FF2B5EF4-FFF2-40B4-BE49-F238E27FC236}">
                <a16:creationId xmlns:a16="http://schemas.microsoft.com/office/drawing/2014/main" id="{995D04B5-3905-486C-8406-98F8A686E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-8176" r="-7240" b="-1126"/>
          <a:stretch/>
        </p:blipFill>
        <p:spPr bwMode="auto">
          <a:xfrm>
            <a:off x="394631" y="617838"/>
            <a:ext cx="4103227" cy="421365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</p:pic>
      <p:pic>
        <p:nvPicPr>
          <p:cNvPr id="1026" name="Picture 2" descr="AI vs. Machine Learning vs. Deep Learning">
            <a:extLst>
              <a:ext uri="{FF2B5EF4-FFF2-40B4-BE49-F238E27FC236}">
                <a16:creationId xmlns:a16="http://schemas.microsoft.com/office/drawing/2014/main" id="{EC458356-E1AB-4BBB-B485-530D57797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78" y="1755153"/>
            <a:ext cx="5734050" cy="2800350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D3CE2-93B3-42D4-AFC6-A010AC0DB764}"/>
              </a:ext>
            </a:extLst>
          </p:cNvPr>
          <p:cNvSpPr txBox="1"/>
          <p:nvPr/>
        </p:nvSpPr>
        <p:spPr>
          <a:xfrm>
            <a:off x="2815023" y="939113"/>
            <a:ext cx="892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907191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A6BC-2DFF-4B82-A828-C74B7B6BD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03075-C16C-4264-8110-CB48B9695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Diagnosis – </a:t>
            </a:r>
            <a:r>
              <a:rPr lang="en-IN" dirty="0"/>
              <a:t>Using a combination of medical imaging techniques with AI for efficient diagnoses.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Analytics -  </a:t>
            </a:r>
            <a:r>
              <a:rPr lang="en-IN" dirty="0"/>
              <a:t>The medical field is filled with data that needs analysis, e.g. predicting a patient’s reaction to an experimental treatment.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Documentation – </a:t>
            </a:r>
            <a:r>
              <a:rPr lang="en-IN" dirty="0"/>
              <a:t>Natural Language Processing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Medical Devices – </a:t>
            </a:r>
            <a:r>
              <a:rPr lang="en-IN" dirty="0"/>
              <a:t>In combination with robotics</a:t>
            </a:r>
          </a:p>
        </p:txBody>
      </p:sp>
    </p:spTree>
    <p:extLst>
      <p:ext uri="{BB962C8B-B14F-4D97-AF65-F5344CB8AC3E}">
        <p14:creationId xmlns:p14="http://schemas.microsoft.com/office/powerpoint/2010/main" val="30255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F4E8-006B-4633-9108-1BDB040B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758" y="1391655"/>
            <a:ext cx="4448734" cy="386707"/>
          </a:xfrm>
          <a:ln w="38100">
            <a:noFill/>
          </a:ln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0AB4-DD1B-4E47-B55D-DE2571F23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753A0-A289-4409-92CD-C50F15EA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8" y="804519"/>
            <a:ext cx="3590925" cy="16573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050" name="Picture 2" descr="How AI Helps Give ALS Patients a Voice - Dell Technologies">
            <a:extLst>
              <a:ext uri="{FF2B5EF4-FFF2-40B4-BE49-F238E27FC236}">
                <a16:creationId xmlns:a16="http://schemas.microsoft.com/office/drawing/2014/main" id="{CB66FF29-AF4B-493E-AA52-5784B1CE6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8" y="3011967"/>
            <a:ext cx="4560673" cy="2768329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idu AI researchers create new cancer detection algorithm - SiliconANGLE">
            <a:extLst>
              <a:ext uri="{FF2B5EF4-FFF2-40B4-BE49-F238E27FC236}">
                <a16:creationId xmlns:a16="http://schemas.microsoft.com/office/drawing/2014/main" id="{7A697A28-27E0-4A2A-AD28-8931A940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11968"/>
            <a:ext cx="4448175" cy="2691748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9BC992-A541-4B5C-94D7-3C6285B72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613" y="804519"/>
            <a:ext cx="2297020" cy="16573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7F1B5-048A-476E-A2E8-C9A4E08D6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375" y="804520"/>
            <a:ext cx="2527292" cy="16573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6359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BA4F-0BA0-46FA-98C5-B149A46C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B78A0-6A41-4DC2-BC0B-522AF3F92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Label / Target </a:t>
            </a:r>
            <a:r>
              <a:rPr lang="en-IN" dirty="0"/>
              <a:t>– The quantity or attribute that is going to be predicted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Feature </a:t>
            </a:r>
            <a:r>
              <a:rPr lang="en-IN" dirty="0"/>
              <a:t>– An input variable specific to the data given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Example</a:t>
            </a:r>
            <a:r>
              <a:rPr lang="en-IN" dirty="0"/>
              <a:t> – An instance of the data. It could be labelled or unlabelled, but always has features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Model </a:t>
            </a:r>
            <a:r>
              <a:rPr lang="en-IN" dirty="0"/>
              <a:t>– Defines the relationship between the labels and the features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Algorithm </a:t>
            </a:r>
            <a:r>
              <a:rPr lang="en-IN" dirty="0"/>
              <a:t>– A set of instructions, formulae, etc. to define the above relationship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765957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282</TotalTime>
  <Words>521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Inter</vt:lpstr>
      <vt:lpstr>Rockwell</vt:lpstr>
      <vt:lpstr>Times New Roman</vt:lpstr>
      <vt:lpstr>Gallery</vt:lpstr>
      <vt:lpstr>Data ScieNCE In Healthcare</vt:lpstr>
      <vt:lpstr>Plan of Action</vt:lpstr>
      <vt:lpstr>The Lobby –  An introduction to Data Science </vt:lpstr>
      <vt:lpstr>The Definitions</vt:lpstr>
      <vt:lpstr>PowerPoint Presentation</vt:lpstr>
      <vt:lpstr>PowerPoint Presentation</vt:lpstr>
      <vt:lpstr>AI IN HEALTHCARE</vt:lpstr>
      <vt:lpstr>PowerPoint Presentation</vt:lpstr>
      <vt:lpstr>Machine Learning Terminology</vt:lpstr>
      <vt:lpstr>PowerPoint Presentation</vt:lpstr>
      <vt:lpstr>Machine learning ALgorithms</vt:lpstr>
      <vt:lpstr>PowerPoint Presentation</vt:lpstr>
      <vt:lpstr>The Venue – A Healthcare Analytics Prediction Problem </vt:lpstr>
      <vt:lpstr>Problem Statement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g</dc:creator>
  <cp:lastModifiedBy>A g</cp:lastModifiedBy>
  <cp:revision>14</cp:revision>
  <dcterms:created xsi:type="dcterms:W3CDTF">2020-09-08T14:22:15Z</dcterms:created>
  <dcterms:modified xsi:type="dcterms:W3CDTF">2020-09-09T08:15:06Z</dcterms:modified>
</cp:coreProperties>
</file>